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80" r:id="rId16"/>
    <p:sldId id="270" r:id="rId17"/>
    <p:sldId id="271" r:id="rId18"/>
    <p:sldId id="272" r:id="rId19"/>
    <p:sldId id="273" r:id="rId20"/>
    <p:sldId id="274" r:id="rId21"/>
    <p:sldId id="276" r:id="rId22"/>
    <p:sldId id="275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9C81348-C347-42BC-8D93-51EAD0BF874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F14D2D0-BFF3-4BE4-AC45-59E777B1E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Oct. 9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295401"/>
            <a:ext cx="59436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200" b="1" dirty="0"/>
              <a:t>Introduction:</a:t>
            </a:r>
          </a:p>
          <a:p>
            <a:endParaRPr lang="en-US" sz="3200" dirty="0"/>
          </a:p>
          <a:p>
            <a:r>
              <a:rPr lang="en-US" sz="3200" b="1" dirty="0"/>
              <a:t>STEP ONE:</a:t>
            </a:r>
          </a:p>
          <a:p>
            <a:r>
              <a:rPr lang="en-US" sz="3200" dirty="0"/>
              <a:t>1.State Quote</a:t>
            </a:r>
          </a:p>
          <a:p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600200" y="4157116"/>
            <a:ext cx="5257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According to William Saroyan, “Good </a:t>
            </a:r>
            <a:r>
              <a:rPr lang="en-US" sz="2800" b="1" dirty="0"/>
              <a:t>people are good because they’ve come to wisdom through </a:t>
            </a:r>
            <a:r>
              <a:rPr lang="en-US" sz="2800" b="1" dirty="0" smtClean="0"/>
              <a:t>failure.”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838201"/>
            <a:ext cx="5715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800" b="1" dirty="0"/>
              <a:t>Introduction:</a:t>
            </a:r>
          </a:p>
          <a:p>
            <a:endParaRPr lang="en-US" sz="2800" dirty="0"/>
          </a:p>
          <a:p>
            <a:r>
              <a:rPr lang="en-US" sz="2800" b="1" dirty="0"/>
              <a:t>STEP TWO:</a:t>
            </a:r>
          </a:p>
          <a:p>
            <a:r>
              <a:rPr lang="en-US" sz="2800" dirty="0"/>
              <a:t>2</a:t>
            </a:r>
            <a:r>
              <a:rPr lang="en-US" sz="2800" dirty="0" smtClean="0"/>
              <a:t>. Interpret Quote</a:t>
            </a:r>
          </a:p>
          <a:p>
            <a:endParaRPr lang="en-US" sz="2800" dirty="0"/>
          </a:p>
          <a:p>
            <a:r>
              <a:rPr lang="en-US" sz="2800" dirty="0"/>
              <a:t>This quotation means that </a:t>
            </a:r>
            <a:r>
              <a:rPr lang="en-US" sz="2800" dirty="0" smtClean="0"/>
              <a:t> sometimes </a:t>
            </a:r>
            <a:r>
              <a:rPr lang="en-US" sz="2800" dirty="0" smtClean="0"/>
              <a:t>people learn to change their ways once they have gone through difficult times.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143000"/>
            <a:ext cx="5334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200" b="1" dirty="0"/>
              <a:t>Introduction:</a:t>
            </a:r>
          </a:p>
          <a:p>
            <a:endParaRPr lang="en-US" sz="3200" dirty="0"/>
          </a:p>
          <a:p>
            <a:r>
              <a:rPr lang="en-US" sz="3200" b="1" dirty="0"/>
              <a:t>STEP THREE:</a:t>
            </a:r>
          </a:p>
          <a:p>
            <a:r>
              <a:rPr lang="en-US" sz="3200" dirty="0"/>
              <a:t>3</a:t>
            </a:r>
            <a:r>
              <a:rPr lang="en-US" sz="3200" dirty="0" smtClean="0"/>
              <a:t>. Agree </a:t>
            </a:r>
            <a:r>
              <a:rPr lang="en-US" sz="3200" dirty="0"/>
              <a:t>or Disagree with the </a:t>
            </a:r>
            <a:r>
              <a:rPr lang="en-US" sz="3200" dirty="0" smtClean="0"/>
              <a:t>Quote </a:t>
            </a:r>
          </a:p>
          <a:p>
            <a:endParaRPr lang="en-US" sz="3200" dirty="0"/>
          </a:p>
          <a:p>
            <a:r>
              <a:rPr lang="en-US" sz="3200" dirty="0"/>
              <a:t>I agree with this quotation, as it holds true in life and in literature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685800"/>
            <a:ext cx="6477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/>
              <a:t>Introduction:</a:t>
            </a:r>
          </a:p>
          <a:p>
            <a:endParaRPr lang="en-US" sz="2400" dirty="0"/>
          </a:p>
          <a:p>
            <a:r>
              <a:rPr lang="en-US" sz="2400" b="1" dirty="0"/>
              <a:t>STEP FOUR:</a:t>
            </a:r>
          </a:p>
          <a:p>
            <a:r>
              <a:rPr lang="en-US" sz="2400" dirty="0" smtClean="0"/>
              <a:t>4.Thesis</a:t>
            </a:r>
          </a:p>
          <a:p>
            <a:endParaRPr lang="en-US" sz="2400" dirty="0"/>
          </a:p>
          <a:p>
            <a:r>
              <a:rPr lang="en-US" sz="2400" dirty="0" smtClean="0"/>
              <a:t>Life and literature both support the idea that true change cannot take place </a:t>
            </a:r>
            <a:r>
              <a:rPr lang="en-US" sz="2400" dirty="0" smtClean="0"/>
              <a:t>unless a person goes through challenges and failures.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990601"/>
            <a:ext cx="7467600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sz="2800" b="1" dirty="0">
                <a:solidFill>
                  <a:schemeClr val="tx2"/>
                </a:solidFill>
              </a:rPr>
              <a:t>A </a:t>
            </a:r>
            <a:r>
              <a:rPr lang="en-US" sz="2800" b="1" u="sng" dirty="0">
                <a:solidFill>
                  <a:schemeClr val="folHlink"/>
                </a:solidFill>
              </a:rPr>
              <a:t>thesis statement</a:t>
            </a:r>
            <a:r>
              <a:rPr lang="en-US" sz="2800" b="1" dirty="0">
                <a:solidFill>
                  <a:schemeClr val="tx2"/>
                </a:solidFill>
              </a:rPr>
              <a:t> is a complete </a:t>
            </a:r>
            <a:r>
              <a:rPr lang="en-US" sz="2800" b="1" dirty="0" smtClean="0">
                <a:solidFill>
                  <a:schemeClr val="tx2"/>
                </a:solidFill>
              </a:rPr>
              <a:t>sentence that </a:t>
            </a:r>
            <a:r>
              <a:rPr lang="en-US" sz="2800" b="1" dirty="0">
                <a:solidFill>
                  <a:schemeClr val="tx2"/>
                </a:solidFill>
              </a:rPr>
              <a:t>contains one main idea.  This idea </a:t>
            </a:r>
            <a:r>
              <a:rPr lang="en-US" sz="2800" b="1" dirty="0" smtClean="0">
                <a:solidFill>
                  <a:schemeClr val="tx2"/>
                </a:solidFill>
              </a:rPr>
              <a:t>controls the </a:t>
            </a:r>
            <a:r>
              <a:rPr lang="en-US" sz="2800" b="1" dirty="0">
                <a:solidFill>
                  <a:schemeClr val="tx2"/>
                </a:solidFill>
              </a:rPr>
              <a:t>content of the entire essay.  A </a:t>
            </a:r>
            <a:r>
              <a:rPr lang="en-US" sz="2800" b="1" dirty="0" smtClean="0">
                <a:solidFill>
                  <a:schemeClr val="tx2"/>
                </a:solidFill>
              </a:rPr>
              <a:t>thesis statement </a:t>
            </a:r>
            <a:r>
              <a:rPr lang="en-US" sz="2800" b="1" dirty="0">
                <a:solidFill>
                  <a:schemeClr val="tx2"/>
                </a:solidFill>
              </a:rPr>
              <a:t>that contains </a:t>
            </a:r>
            <a:r>
              <a:rPr lang="en-US" sz="2800" b="1" u="sng" dirty="0" err="1">
                <a:solidFill>
                  <a:schemeClr val="folHlink"/>
                </a:solidFill>
              </a:rPr>
              <a:t>subpoints</a:t>
            </a:r>
            <a:r>
              <a:rPr lang="en-US" sz="2800" b="1" dirty="0">
                <a:solidFill>
                  <a:schemeClr val="tx2"/>
                </a:solidFill>
              </a:rPr>
              <a:t> also helps </a:t>
            </a:r>
            <a:r>
              <a:rPr lang="en-US" sz="2800" b="1" dirty="0" smtClean="0">
                <a:solidFill>
                  <a:schemeClr val="tx2"/>
                </a:solidFill>
              </a:rPr>
              <a:t>a reader </a:t>
            </a:r>
            <a:r>
              <a:rPr lang="en-US" sz="2800" b="1" dirty="0">
                <a:solidFill>
                  <a:schemeClr val="tx2"/>
                </a:solidFill>
              </a:rPr>
              <a:t>know how the essay will be organize</a:t>
            </a:r>
            <a:r>
              <a:rPr lang="en-US" sz="2400" b="1" dirty="0">
                <a:solidFill>
                  <a:schemeClr val="tx2"/>
                </a:solidFill>
              </a:rPr>
              <a:t>d. </a:t>
            </a:r>
          </a:p>
        </p:txBody>
      </p:sp>
    </p:spTree>
    <p:extLst>
      <p:ext uri="{BB962C8B-B14F-4D97-AF65-F5344CB8AC3E}">
        <p14:creationId xmlns:p14="http://schemas.microsoft.com/office/powerpoint/2010/main" val="426832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066800"/>
            <a:ext cx="8001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</a:t>
            </a:r>
            <a:r>
              <a:rPr lang="en-US" sz="2400" b="1" dirty="0">
                <a:solidFill>
                  <a:schemeClr val="tx2"/>
                </a:solidFill>
              </a:rPr>
              <a:t>Psychologists have argued for decades about how a person’s character is formed.  Numerous psychologists believe that one’s birth order (i.e. place in the family as the youngest, oldest, or middle child) has the greatest influence</a:t>
            </a:r>
            <a:r>
              <a:rPr lang="en-US" sz="2400" u="sng" dirty="0">
                <a:solidFill>
                  <a:schemeClr val="tx2"/>
                </a:solidFill>
              </a:rPr>
              <a:t>.  I believe birth order can have a significant impact in the formation of a child’s character based on my own experience growing up in a family of four children. </a:t>
            </a:r>
            <a:r>
              <a:rPr lang="en-US" sz="2400" b="1" dirty="0">
                <a:solidFill>
                  <a:schemeClr val="tx2"/>
                </a:solidFill>
              </a:rPr>
              <a:t>Birth order can strongly affect one’s relationship with parents, relationships with others, and how one views responsibility as an adult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77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304801"/>
            <a:ext cx="5486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/>
              <a:t>Body Paragraph 1:</a:t>
            </a:r>
          </a:p>
          <a:p>
            <a:endParaRPr lang="en-US" sz="2400" dirty="0"/>
          </a:p>
          <a:p>
            <a:r>
              <a:rPr lang="en-US" sz="2400" b="1" dirty="0"/>
              <a:t>FIVE STEPS:</a:t>
            </a:r>
          </a:p>
          <a:p>
            <a:r>
              <a:rPr lang="en-US" sz="2400" dirty="0"/>
              <a:t>1.Topic Sentence</a:t>
            </a:r>
          </a:p>
          <a:p>
            <a:r>
              <a:rPr lang="en-US" sz="2400" dirty="0"/>
              <a:t>–The </a:t>
            </a:r>
            <a:r>
              <a:rPr lang="en-US" sz="2400" dirty="0" smtClean="0"/>
              <a:t>short story </a:t>
            </a:r>
            <a:r>
              <a:rPr lang="en-US" sz="2400" dirty="0"/>
              <a:t>________ shows that ________.</a:t>
            </a:r>
          </a:p>
          <a:p>
            <a:r>
              <a:rPr lang="en-US" sz="2400" dirty="0"/>
              <a:t>2.Transition Statement/Literary Element</a:t>
            </a:r>
          </a:p>
          <a:p>
            <a:r>
              <a:rPr lang="en-US" sz="2400" dirty="0"/>
              <a:t>–One way (author/work) proves this point is through (insert literary element)</a:t>
            </a:r>
          </a:p>
          <a:p>
            <a:r>
              <a:rPr lang="en-US" sz="2400" dirty="0"/>
              <a:t>3.Define Literary Element</a:t>
            </a:r>
          </a:p>
          <a:p>
            <a:r>
              <a:rPr lang="en-US" sz="2400" dirty="0"/>
              <a:t>4.Connect Lens and Literary Element</a:t>
            </a:r>
          </a:p>
          <a:p>
            <a:r>
              <a:rPr lang="en-US" sz="2400" dirty="0"/>
              <a:t>5.Concluding Sentence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914400"/>
            <a:ext cx="5257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/>
              <a:t>Body Paragraph 1:</a:t>
            </a:r>
          </a:p>
          <a:p>
            <a:endParaRPr lang="en-US" sz="2400" dirty="0"/>
          </a:p>
          <a:p>
            <a:r>
              <a:rPr lang="en-US" sz="2400" b="1" dirty="0"/>
              <a:t>STEP ONE:</a:t>
            </a:r>
          </a:p>
          <a:p>
            <a:r>
              <a:rPr lang="en-US" sz="2400" dirty="0"/>
              <a:t>1.Topic </a:t>
            </a:r>
            <a:r>
              <a:rPr lang="en-US" sz="2400" dirty="0" smtClean="0"/>
              <a:t>Sentence</a:t>
            </a:r>
          </a:p>
          <a:p>
            <a:endParaRPr lang="en-US" sz="2400" dirty="0"/>
          </a:p>
          <a:p>
            <a:r>
              <a:rPr lang="en-US" sz="2400" dirty="0"/>
              <a:t>The </a:t>
            </a:r>
            <a:r>
              <a:rPr lang="en-US" sz="2400" dirty="0" smtClean="0"/>
              <a:t>short story</a:t>
            </a:r>
            <a:r>
              <a:rPr lang="en-US" sz="2400" dirty="0" smtClean="0"/>
              <a:t> </a:t>
            </a:r>
            <a:r>
              <a:rPr lang="en-US" sz="2400" dirty="0"/>
              <a:t>(title of literary work 1)demonstrates that in order to gain that which we truly desire, we must sometimes give up all that we have.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914400"/>
            <a:ext cx="54102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/>
              <a:t>Body Paragraph 1:</a:t>
            </a:r>
          </a:p>
          <a:p>
            <a:endParaRPr lang="en-US" sz="2400" dirty="0"/>
          </a:p>
          <a:p>
            <a:r>
              <a:rPr lang="en-US" sz="2400" b="1" dirty="0"/>
              <a:t>STEP FOUR</a:t>
            </a:r>
            <a:r>
              <a:rPr lang="en-US" sz="2400" b="1" dirty="0" smtClean="0"/>
              <a:t>:</a:t>
            </a:r>
          </a:p>
          <a:p>
            <a:endParaRPr lang="en-US" sz="2400" b="1" dirty="0"/>
          </a:p>
          <a:p>
            <a:r>
              <a:rPr lang="en-US" sz="2400" dirty="0"/>
              <a:t>4.Connect Lens and Literary Element</a:t>
            </a:r>
          </a:p>
          <a:p>
            <a:r>
              <a:rPr lang="en-US" sz="2400" dirty="0"/>
              <a:t>Provide and Explain </a:t>
            </a:r>
            <a:r>
              <a:rPr lang="en-US" sz="2400" b="1" dirty="0" smtClean="0"/>
              <a:t>TWO Examples </a:t>
            </a:r>
            <a:r>
              <a:rPr lang="en-US" sz="2400" b="1" dirty="0"/>
              <a:t>from the </a:t>
            </a:r>
            <a:r>
              <a:rPr lang="en-US" sz="2400" b="1" dirty="0" smtClean="0"/>
              <a:t>short stories </a:t>
            </a:r>
            <a:r>
              <a:rPr lang="en-US" sz="2400" b="1" dirty="0"/>
              <a:t>that Support the Quote using the Literary Device you have Selected</a:t>
            </a:r>
            <a:r>
              <a:rPr lang="en-US" sz="2000" b="1" dirty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685800"/>
            <a:ext cx="60960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200" b="1" dirty="0"/>
              <a:t>Body Paragraph 1</a:t>
            </a:r>
            <a:r>
              <a:rPr lang="en-US" sz="3200" b="1" dirty="0" smtClean="0"/>
              <a:t>:</a:t>
            </a:r>
          </a:p>
          <a:p>
            <a:r>
              <a:rPr lang="en-US" sz="3200" b="1" dirty="0" smtClean="0"/>
              <a:t>STEP FIVE:5 Concluding  Sentence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Write </a:t>
            </a:r>
            <a:r>
              <a:rPr lang="en-US" sz="3200" b="1" dirty="0"/>
              <a:t>a concluding sentence that ties your paragraph’s main idea back to your thesis</a:t>
            </a:r>
            <a:r>
              <a:rPr lang="en-US" sz="2800" b="1" dirty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Literary Analysis Essay</a:t>
            </a:r>
          </a:p>
          <a:p>
            <a:r>
              <a:rPr lang="en-US" sz="3600" dirty="0" smtClean="0"/>
              <a:t>Typed-12 font, double-spaced, due at the end of the hour tomorrow.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600" y="685801"/>
            <a:ext cx="51054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000" dirty="0"/>
              <a:t>Conclusion:</a:t>
            </a:r>
          </a:p>
          <a:p>
            <a:endParaRPr lang="en-US" sz="2000" dirty="0"/>
          </a:p>
          <a:p>
            <a:r>
              <a:rPr lang="en-US" sz="2000" b="1" dirty="0"/>
              <a:t>FIVE STEPS:</a:t>
            </a:r>
          </a:p>
          <a:p>
            <a:r>
              <a:rPr lang="en-US" sz="2000" dirty="0"/>
              <a:t>1.Introduce/State Quote</a:t>
            </a:r>
          </a:p>
          <a:p>
            <a:endParaRPr lang="en-US" sz="2000" dirty="0"/>
          </a:p>
          <a:p>
            <a:r>
              <a:rPr lang="en-US" sz="2000" dirty="0"/>
              <a:t>2.Interpret </a:t>
            </a:r>
            <a:r>
              <a:rPr lang="en-US" sz="2000" dirty="0" smtClean="0"/>
              <a:t>Quote</a:t>
            </a:r>
          </a:p>
          <a:p>
            <a:endParaRPr lang="en-US" sz="2000" dirty="0"/>
          </a:p>
          <a:p>
            <a:r>
              <a:rPr lang="en-US" sz="2000" dirty="0"/>
              <a:t>3.Agree or Disagree with the </a:t>
            </a:r>
            <a:r>
              <a:rPr lang="en-US" sz="2000" dirty="0" smtClean="0"/>
              <a:t>Quote</a:t>
            </a:r>
          </a:p>
          <a:p>
            <a:endParaRPr lang="en-US" sz="2000" dirty="0"/>
          </a:p>
          <a:p>
            <a:r>
              <a:rPr lang="en-US" sz="2000" dirty="0"/>
              <a:t>4.Thesis </a:t>
            </a:r>
          </a:p>
          <a:p>
            <a:r>
              <a:rPr lang="en-US" sz="2000" dirty="0"/>
              <a:t>–The novel _________ by ________ supports/does not support the idea that (reword the quote).</a:t>
            </a:r>
          </a:p>
          <a:p>
            <a:endParaRPr lang="en-US" sz="2000" dirty="0"/>
          </a:p>
          <a:p>
            <a:r>
              <a:rPr lang="en-US" sz="2000" dirty="0"/>
              <a:t>5.Concluding Sentence (that ties the main ideas of the paper back to the critical lens)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676400"/>
            <a:ext cx="6477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600" b="1" dirty="0" smtClean="0"/>
              <a:t>“Good people </a:t>
            </a:r>
            <a:r>
              <a:rPr lang="en-US" sz="3600" b="1" dirty="0"/>
              <a:t>are good because they’ve come to wisdom through failure” -William Saroyan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Quote: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997839"/>
            <a:ext cx="80772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dirty="0"/>
              <a:t>In your essay, provide a </a:t>
            </a:r>
            <a:r>
              <a:rPr lang="en-US" sz="2400" b="1" dirty="0"/>
              <a:t>valid </a:t>
            </a:r>
            <a:r>
              <a:rPr lang="en-US" sz="2400" b="1" dirty="0" smtClean="0"/>
              <a:t>interpretation of </a:t>
            </a:r>
            <a:r>
              <a:rPr lang="en-US" sz="2400" b="1" dirty="0"/>
              <a:t>the</a:t>
            </a:r>
          </a:p>
          <a:p>
            <a:r>
              <a:rPr lang="en-US" sz="2400" dirty="0"/>
              <a:t>statement, </a:t>
            </a:r>
            <a:r>
              <a:rPr lang="en-US" sz="2400" b="1" dirty="0"/>
              <a:t>agree or </a:t>
            </a:r>
            <a:r>
              <a:rPr lang="en-US" sz="2400" b="1" dirty="0" smtClean="0"/>
              <a:t>disagree with </a:t>
            </a:r>
            <a:r>
              <a:rPr lang="en-US" sz="2400" b="1" dirty="0"/>
              <a:t>the statement as </a:t>
            </a:r>
          </a:p>
          <a:p>
            <a:r>
              <a:rPr lang="en-US" sz="2400" dirty="0"/>
              <a:t>you have interpreted it, and </a:t>
            </a:r>
            <a:r>
              <a:rPr lang="en-US" sz="2400" b="1" dirty="0"/>
              <a:t>support your </a:t>
            </a:r>
            <a:r>
              <a:rPr lang="en-US" sz="2400" b="1" dirty="0" smtClean="0"/>
              <a:t>opinion using </a:t>
            </a:r>
            <a:r>
              <a:rPr lang="en-US" sz="2400" dirty="0" smtClean="0"/>
              <a:t>specific </a:t>
            </a:r>
            <a:r>
              <a:rPr lang="en-US" sz="2400" dirty="0"/>
              <a:t>references to appropriate </a:t>
            </a:r>
            <a:r>
              <a:rPr lang="en-US" sz="2400" b="1" dirty="0"/>
              <a:t>literary </a:t>
            </a:r>
            <a:r>
              <a:rPr lang="en-US" sz="2400" b="1" dirty="0" smtClean="0"/>
              <a:t>elements </a:t>
            </a:r>
            <a:r>
              <a:rPr lang="en-US" sz="2400" dirty="0" smtClean="0"/>
              <a:t>from </a:t>
            </a:r>
            <a:r>
              <a:rPr lang="en-US" sz="2400" dirty="0"/>
              <a:t>the </a:t>
            </a:r>
            <a:r>
              <a:rPr lang="en-US" sz="2400" dirty="0" smtClean="0"/>
              <a:t>stories we have read.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-218152"/>
            <a:ext cx="8763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/>
              <a:t>Guidelines:</a:t>
            </a:r>
          </a:p>
          <a:p>
            <a:endParaRPr lang="en-US" dirty="0"/>
          </a:p>
          <a:p>
            <a:r>
              <a:rPr lang="en-US" sz="2400" b="1" dirty="0"/>
              <a:t>Be sure </a:t>
            </a:r>
            <a:r>
              <a:rPr lang="en-US" sz="2400" b="1" dirty="0" smtClean="0"/>
              <a:t>to:</a:t>
            </a:r>
            <a:endParaRPr lang="en-US" sz="2400" b="1" dirty="0"/>
          </a:p>
          <a:p>
            <a:r>
              <a:rPr lang="en-US" sz="2400" dirty="0"/>
              <a:t>•Provide a valid interpretation of the critical lens that </a:t>
            </a:r>
            <a:r>
              <a:rPr lang="en-US" sz="2400" dirty="0" err="1" smtClean="0"/>
              <a:t>clearlye</a:t>
            </a:r>
            <a:r>
              <a:rPr lang="en-US" sz="2400" dirty="0" smtClean="0"/>
              <a:t> </a:t>
            </a:r>
            <a:r>
              <a:rPr lang="en-US" sz="2400" dirty="0" err="1" smtClean="0"/>
              <a:t>stablishes</a:t>
            </a:r>
            <a:r>
              <a:rPr lang="en-US" sz="2400" dirty="0" smtClean="0"/>
              <a:t> </a:t>
            </a:r>
            <a:r>
              <a:rPr lang="en-US" sz="2400" dirty="0"/>
              <a:t>the criteria for analysis</a:t>
            </a:r>
          </a:p>
          <a:p>
            <a:r>
              <a:rPr lang="en-US" sz="2400" dirty="0"/>
              <a:t>•Indicate whether you agree or disagree with the statement as you have interpreted it</a:t>
            </a:r>
          </a:p>
          <a:p>
            <a:r>
              <a:rPr lang="en-US" sz="2400" dirty="0"/>
              <a:t>•Choose two works you have read that you believe best supports your opinion</a:t>
            </a:r>
          </a:p>
          <a:p>
            <a:r>
              <a:rPr lang="en-US" sz="2400" dirty="0"/>
              <a:t>•Use the criteria suggested by the critical lens to analyze the work you have chosen</a:t>
            </a:r>
          </a:p>
          <a:p>
            <a:r>
              <a:rPr lang="en-US" sz="2400" dirty="0"/>
              <a:t>•Avoid plot summary. Instead, use specific references to appropriate literary elements (for example: theme, characterization, setting, point of view) to develop your analysis</a:t>
            </a:r>
          </a:p>
          <a:p>
            <a:r>
              <a:rPr lang="en-US" sz="2400" dirty="0"/>
              <a:t>•Organize your ideas in a unified and coherent manner</a:t>
            </a:r>
          </a:p>
          <a:p>
            <a:r>
              <a:rPr lang="en-US" sz="2400" dirty="0"/>
              <a:t>•Specify the titles and authors of the literature you choose</a:t>
            </a:r>
          </a:p>
          <a:p>
            <a:r>
              <a:rPr lang="en-US" sz="2400" dirty="0"/>
              <a:t>•Follow the conventions of standard written English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Analysis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3000" b="1" dirty="0" smtClean="0"/>
              <a:t>Your Task: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Write a </a:t>
            </a:r>
            <a:r>
              <a:rPr lang="en-US" b="1" dirty="0" smtClean="0"/>
              <a:t>critical essay in which you discuss at least two works </a:t>
            </a:r>
            <a:r>
              <a:rPr lang="en-US" dirty="0" smtClean="0"/>
              <a:t>of literature you have read from the particular perspective of the statement that is provided for you in the Critical Lens.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In your essay, provide a </a:t>
            </a:r>
            <a:r>
              <a:rPr lang="en-US" b="1" dirty="0" smtClean="0"/>
              <a:t>valid interpretation of the</a:t>
            </a:r>
          </a:p>
          <a:p>
            <a:pPr>
              <a:buNone/>
            </a:pPr>
            <a:r>
              <a:rPr lang="en-US" dirty="0" smtClean="0"/>
              <a:t>    statement, </a:t>
            </a:r>
            <a:r>
              <a:rPr lang="en-US" b="1" dirty="0" smtClean="0"/>
              <a:t>agree or disagree with the statement as </a:t>
            </a:r>
          </a:p>
          <a:p>
            <a:pPr>
              <a:buNone/>
            </a:pPr>
            <a:r>
              <a:rPr lang="en-US" dirty="0" smtClean="0"/>
              <a:t>    you have interpreted it, and </a:t>
            </a:r>
            <a:r>
              <a:rPr lang="en-US" b="1" dirty="0" smtClean="0"/>
              <a:t>support your opinion using </a:t>
            </a:r>
            <a:r>
              <a:rPr lang="en-US" dirty="0" smtClean="0"/>
              <a:t>specific references to appropriate </a:t>
            </a:r>
            <a:r>
              <a:rPr lang="en-US" b="1" dirty="0" smtClean="0"/>
              <a:t>literary elements from the works.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1"/>
            <a:ext cx="75438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000" b="1" dirty="0"/>
              <a:t>Literary </a:t>
            </a:r>
            <a:r>
              <a:rPr lang="en-US" sz="2000" b="1" dirty="0" smtClean="0"/>
              <a:t>Elements</a:t>
            </a:r>
          </a:p>
          <a:p>
            <a:endParaRPr lang="en-US" sz="2000" dirty="0"/>
          </a:p>
          <a:p>
            <a:r>
              <a:rPr lang="en-US" sz="2000" b="1" dirty="0" smtClean="0"/>
              <a:t>CHARACTERIZATION</a:t>
            </a:r>
            <a:endParaRPr lang="en-US" sz="2000" b="1" dirty="0"/>
          </a:p>
          <a:p>
            <a:r>
              <a:rPr lang="en-US" sz="2000" dirty="0" smtClean="0"/>
              <a:t>the </a:t>
            </a:r>
            <a:r>
              <a:rPr lang="en-US" sz="2000" dirty="0"/>
              <a:t>various means an author uses to describe and develop characters </a:t>
            </a:r>
          </a:p>
          <a:p>
            <a:r>
              <a:rPr lang="en-US" sz="2000" dirty="0" smtClean="0"/>
              <a:t>C</a:t>
            </a:r>
            <a:r>
              <a:rPr lang="en-US" sz="2000" b="1" dirty="0" smtClean="0"/>
              <a:t>ONFLICT</a:t>
            </a:r>
            <a:endParaRPr lang="en-US" sz="2000" b="1" dirty="0"/>
          </a:p>
          <a:p>
            <a:r>
              <a:rPr lang="en-US" sz="2000" dirty="0" smtClean="0"/>
              <a:t>a </a:t>
            </a:r>
            <a:r>
              <a:rPr lang="en-US" sz="2000" dirty="0"/>
              <a:t>confrontation or struggle between opposing </a:t>
            </a:r>
            <a:r>
              <a:rPr lang="en-US" sz="2000" dirty="0" smtClean="0"/>
              <a:t>forces</a:t>
            </a:r>
            <a:endParaRPr lang="en-US" sz="2000" dirty="0"/>
          </a:p>
          <a:p>
            <a:r>
              <a:rPr lang="en-US" sz="2000" dirty="0"/>
              <a:t>(Man v. Man ; Man v. Self ; Man v. Nature ; Man v. </a:t>
            </a:r>
            <a:r>
              <a:rPr lang="en-US" sz="2000" dirty="0" smtClean="0"/>
              <a:t>Society</a:t>
            </a:r>
            <a:endParaRPr lang="en-US" sz="2000" dirty="0"/>
          </a:p>
          <a:p>
            <a:r>
              <a:rPr lang="en-US" sz="2000" dirty="0" smtClean="0"/>
              <a:t>F</a:t>
            </a:r>
            <a:r>
              <a:rPr lang="en-US" sz="2000" b="1" dirty="0" smtClean="0"/>
              <a:t>IGURATIVE </a:t>
            </a:r>
            <a:r>
              <a:rPr lang="en-US" sz="2000" b="1" dirty="0"/>
              <a:t>LANGUAGE</a:t>
            </a:r>
          </a:p>
          <a:p>
            <a:r>
              <a:rPr lang="en-US" sz="2000" dirty="0" smtClean="0"/>
              <a:t>descriptions </a:t>
            </a:r>
            <a:r>
              <a:rPr lang="en-US" sz="2000" dirty="0"/>
              <a:t>that associate or compare distinct </a:t>
            </a:r>
            <a:r>
              <a:rPr lang="en-US" sz="2000" dirty="0" smtClean="0"/>
              <a:t>things</a:t>
            </a:r>
            <a:endParaRPr lang="en-US" sz="2000" dirty="0"/>
          </a:p>
          <a:p>
            <a:r>
              <a:rPr lang="en-US" sz="2000" dirty="0"/>
              <a:t>(simile ; metaphor ; alliteration ; personification ; hyperbole)</a:t>
            </a:r>
          </a:p>
          <a:p>
            <a:r>
              <a:rPr lang="en-US" sz="2000" dirty="0" smtClean="0"/>
              <a:t>F</a:t>
            </a:r>
            <a:r>
              <a:rPr lang="en-US" sz="2000" b="1" dirty="0" smtClean="0"/>
              <a:t>LASHBACK</a:t>
            </a:r>
            <a:endParaRPr lang="en-US" sz="2000" b="1" dirty="0"/>
          </a:p>
          <a:p>
            <a:r>
              <a:rPr lang="en-US" sz="2000" dirty="0" smtClean="0"/>
              <a:t>a </a:t>
            </a:r>
            <a:r>
              <a:rPr lang="en-US" sz="2000" dirty="0"/>
              <a:t>scene that interrupts the present action to depict some earlier 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04800"/>
            <a:ext cx="86868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Literary </a:t>
            </a:r>
            <a:r>
              <a:rPr lang="en-US" sz="3200" b="1" dirty="0" smtClean="0"/>
              <a:t>Elements</a:t>
            </a:r>
          </a:p>
          <a:p>
            <a:endParaRPr lang="en-US" sz="3200" b="1" dirty="0" smtClean="0"/>
          </a:p>
          <a:p>
            <a:r>
              <a:rPr lang="en-US" sz="2800" b="1" dirty="0" smtClean="0"/>
              <a:t>FORESHADOWING </a:t>
            </a:r>
            <a:r>
              <a:rPr lang="en-US" sz="2800" b="1" dirty="0"/>
              <a:t>•an author’s use of hints or clues to suggest events that will occur later in a story </a:t>
            </a:r>
            <a:endParaRPr lang="en-US" sz="2800" b="1" dirty="0" smtClean="0"/>
          </a:p>
          <a:p>
            <a:r>
              <a:rPr lang="en-US" sz="2800" b="1" dirty="0" smtClean="0"/>
              <a:t>IMAGERY </a:t>
            </a:r>
            <a:r>
              <a:rPr lang="en-US" sz="2800" b="1" dirty="0"/>
              <a:t>•the use of language to convey a visual picture or represent a sensory experience</a:t>
            </a:r>
            <a:r>
              <a:rPr lang="en-US" sz="2800" b="1" dirty="0" smtClean="0"/>
              <a:t>•</a:t>
            </a:r>
          </a:p>
          <a:p>
            <a:r>
              <a:rPr lang="en-US" sz="2800" b="1" dirty="0" err="1" smtClean="0"/>
              <a:t>IRONY•a</a:t>
            </a:r>
            <a:r>
              <a:rPr lang="en-US" sz="2800" b="1" dirty="0" smtClean="0"/>
              <a:t> </a:t>
            </a:r>
            <a:r>
              <a:rPr lang="en-US" sz="2800" b="1" dirty="0"/>
              <a:t>contradiction between what is expected (or what appears to be) and what actually happens</a:t>
            </a:r>
            <a:r>
              <a:rPr lang="en-US" sz="3200" b="1" dirty="0" smtClean="0"/>
              <a:t>•</a:t>
            </a:r>
          </a:p>
          <a:p>
            <a:r>
              <a:rPr lang="en-US" sz="3200" b="1" dirty="0" smtClean="0"/>
              <a:t>PLOT </a:t>
            </a:r>
            <a:r>
              <a:rPr lang="en-US" sz="3200" b="1" dirty="0"/>
              <a:t>•the sequence of events in a </a:t>
            </a:r>
            <a:r>
              <a:rPr lang="en-US" sz="3200" b="1" dirty="0" smtClean="0"/>
              <a:t>literary work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304800"/>
            <a:ext cx="73914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2400" b="1" dirty="0"/>
              <a:t>Literary Elements</a:t>
            </a:r>
          </a:p>
          <a:p>
            <a:endParaRPr lang="en-US" sz="2400" dirty="0"/>
          </a:p>
          <a:p>
            <a:r>
              <a:rPr lang="en-US" sz="2400" dirty="0"/>
              <a:t>•</a:t>
            </a:r>
            <a:r>
              <a:rPr lang="en-US" sz="2400" b="1" dirty="0"/>
              <a:t>POINT OF VIEW</a:t>
            </a:r>
          </a:p>
          <a:p>
            <a:r>
              <a:rPr lang="en-US" sz="2400" dirty="0"/>
              <a:t>•the perspective from which a narrative is </a:t>
            </a:r>
            <a:r>
              <a:rPr lang="en-US" sz="2400" dirty="0" smtClean="0"/>
              <a:t>told</a:t>
            </a:r>
            <a:endParaRPr lang="en-US" sz="2400" dirty="0"/>
          </a:p>
          <a:p>
            <a:r>
              <a:rPr lang="en-US" sz="2400" dirty="0"/>
              <a:t>first-person “I” ; third-person(omniscient/limited) </a:t>
            </a:r>
          </a:p>
          <a:p>
            <a:r>
              <a:rPr lang="en-US" sz="2400" dirty="0"/>
              <a:t>•</a:t>
            </a:r>
            <a:r>
              <a:rPr lang="en-US" sz="2400" b="1" dirty="0"/>
              <a:t>SETTING </a:t>
            </a:r>
          </a:p>
          <a:p>
            <a:r>
              <a:rPr lang="en-US" sz="2400" dirty="0"/>
              <a:t>•the time and place of the action in a literary work</a:t>
            </a:r>
          </a:p>
          <a:p>
            <a:r>
              <a:rPr lang="en-US" sz="2400" dirty="0"/>
              <a:t>•</a:t>
            </a:r>
            <a:r>
              <a:rPr lang="en-US" sz="2400" b="1" dirty="0"/>
              <a:t>SYMBOLISM </a:t>
            </a:r>
            <a:r>
              <a:rPr lang="en-US" sz="2400" b="1" dirty="0" smtClean="0"/>
              <a:t>/allegory</a:t>
            </a:r>
            <a:endParaRPr lang="en-US" sz="2400" b="1" dirty="0"/>
          </a:p>
          <a:p>
            <a:r>
              <a:rPr lang="en-US" sz="2400" dirty="0"/>
              <a:t>•anything that stands for or represents something else</a:t>
            </a:r>
          </a:p>
          <a:p>
            <a:r>
              <a:rPr lang="en-US" sz="2400" dirty="0"/>
              <a:t>•</a:t>
            </a:r>
            <a:r>
              <a:rPr lang="en-US" sz="2400" b="1" dirty="0"/>
              <a:t>THEME </a:t>
            </a:r>
          </a:p>
          <a:p>
            <a:r>
              <a:rPr lang="en-US" sz="2400" dirty="0"/>
              <a:t>•the central messages revealed through a literary work</a:t>
            </a:r>
          </a:p>
          <a:p>
            <a:r>
              <a:rPr lang="en-US" sz="2400" dirty="0"/>
              <a:t>•</a:t>
            </a:r>
            <a:r>
              <a:rPr lang="en-US" sz="2400" b="1" dirty="0"/>
              <a:t>TONE </a:t>
            </a:r>
          </a:p>
          <a:p>
            <a:r>
              <a:rPr lang="en-US" sz="2400" dirty="0"/>
              <a:t>•the writer’s attitude toward his or her audience and subject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0" y="1676400"/>
            <a:ext cx="6477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600" b="1" dirty="0" smtClean="0"/>
              <a:t>“Good people </a:t>
            </a:r>
            <a:r>
              <a:rPr lang="en-US" sz="3600" b="1" dirty="0"/>
              <a:t>are good because they’ve come to wisdom through failure” -William Saroyan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Quote: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1295401"/>
            <a:ext cx="480060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sz="3200" dirty="0" smtClean="0"/>
          </a:p>
          <a:p>
            <a:r>
              <a:rPr lang="en-US" sz="2400" dirty="0" smtClean="0"/>
              <a:t>Introduction</a:t>
            </a:r>
            <a:endParaRPr lang="en-US" sz="2400" dirty="0"/>
          </a:p>
          <a:p>
            <a:r>
              <a:rPr lang="en-US" sz="2400" dirty="0"/>
              <a:t>•Body Paragraph 1</a:t>
            </a:r>
          </a:p>
          <a:p>
            <a:r>
              <a:rPr lang="en-US" sz="2400" dirty="0"/>
              <a:t>–Literary Work 1</a:t>
            </a:r>
          </a:p>
          <a:p>
            <a:r>
              <a:rPr lang="en-US" sz="2400" dirty="0"/>
              <a:t>–Literary Element 1</a:t>
            </a:r>
          </a:p>
          <a:p>
            <a:r>
              <a:rPr lang="en-US" sz="2400" dirty="0"/>
              <a:t>•Body Paragraph 2</a:t>
            </a:r>
          </a:p>
          <a:p>
            <a:r>
              <a:rPr lang="en-US" sz="2400" dirty="0"/>
              <a:t>–Literary Work 2</a:t>
            </a:r>
          </a:p>
          <a:p>
            <a:r>
              <a:rPr lang="en-US" sz="2400" dirty="0"/>
              <a:t>–Literary Element </a:t>
            </a:r>
            <a:r>
              <a:rPr lang="en-US" sz="2400" dirty="0" smtClean="0"/>
              <a:t>2 </a:t>
            </a:r>
          </a:p>
          <a:p>
            <a:r>
              <a:rPr lang="en-US" sz="2400" dirty="0" smtClean="0"/>
              <a:t>•Body Paragraph 3</a:t>
            </a:r>
          </a:p>
          <a:p>
            <a:r>
              <a:rPr lang="en-US" sz="2400" dirty="0" smtClean="0"/>
              <a:t>–Literary Work </a:t>
            </a:r>
          </a:p>
          <a:p>
            <a:r>
              <a:rPr lang="en-US" sz="2400" dirty="0" smtClean="0"/>
              <a:t>–Literary Elements</a:t>
            </a:r>
          </a:p>
          <a:p>
            <a:r>
              <a:rPr lang="en-US" sz="2400" dirty="0" smtClean="0"/>
              <a:t>Conclusion</a:t>
            </a:r>
          </a:p>
          <a:p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1295400"/>
            <a:ext cx="67818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sz="3200" b="1" dirty="0"/>
              <a:t>Introduction:</a:t>
            </a:r>
          </a:p>
          <a:p>
            <a:endParaRPr lang="en-US" sz="3200" dirty="0"/>
          </a:p>
          <a:p>
            <a:r>
              <a:rPr lang="en-US" sz="3200" b="1" dirty="0"/>
              <a:t>FOUR STEPS:</a:t>
            </a:r>
          </a:p>
          <a:p>
            <a:r>
              <a:rPr lang="en-US" sz="3200" dirty="0"/>
              <a:t>1.Introduce/State </a:t>
            </a:r>
            <a:r>
              <a:rPr lang="en-US" sz="3200" dirty="0" smtClean="0"/>
              <a:t>Quote</a:t>
            </a:r>
            <a:endParaRPr lang="en-US" sz="3200" dirty="0"/>
          </a:p>
          <a:p>
            <a:r>
              <a:rPr lang="en-US" sz="3200" dirty="0"/>
              <a:t>2.Interpret Quote</a:t>
            </a:r>
          </a:p>
          <a:p>
            <a:r>
              <a:rPr lang="en-US" sz="3200" dirty="0"/>
              <a:t>3.Agree or Disagree with </a:t>
            </a:r>
            <a:r>
              <a:rPr lang="en-US" sz="3200" dirty="0" smtClean="0"/>
              <a:t>the Quote</a:t>
            </a:r>
            <a:endParaRPr lang="en-US" sz="3200" dirty="0"/>
          </a:p>
          <a:p>
            <a:r>
              <a:rPr lang="en-US" sz="3200" dirty="0"/>
              <a:t>4.Thesis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541</TotalTime>
  <Words>1020</Words>
  <Application>Microsoft Office PowerPoint</Application>
  <PresentationFormat>On-screen Show (4:3)</PresentationFormat>
  <Paragraphs>164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Verve</vt:lpstr>
      <vt:lpstr>English</vt:lpstr>
      <vt:lpstr>Agenda</vt:lpstr>
      <vt:lpstr>Literary Analysis Essay</vt:lpstr>
      <vt:lpstr>PowerPoint Presentation</vt:lpstr>
      <vt:lpstr>PowerPoint Presentation</vt:lpstr>
      <vt:lpstr>PowerPoint Presentation</vt:lpstr>
      <vt:lpstr>Focus Quote:</vt:lpstr>
      <vt:lpstr>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Focus Quote:</vt:lpstr>
      <vt:lpstr>Task: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Ms. McCall</dc:creator>
  <cp:lastModifiedBy>Angie McCall</cp:lastModifiedBy>
  <cp:revision>14</cp:revision>
  <dcterms:created xsi:type="dcterms:W3CDTF">2012-10-09T02:08:40Z</dcterms:created>
  <dcterms:modified xsi:type="dcterms:W3CDTF">2012-10-09T20:47:49Z</dcterms:modified>
</cp:coreProperties>
</file>